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8" r:id="rId1"/>
  </p:sldMasterIdLst>
  <p:sldIdLst>
    <p:sldId id="256" r:id="rId2"/>
    <p:sldId id="257" r:id="rId3"/>
    <p:sldId id="258" r:id="rId4"/>
    <p:sldId id="285" r:id="rId5"/>
    <p:sldId id="284" r:id="rId6"/>
    <p:sldId id="286" r:id="rId7"/>
    <p:sldId id="259" r:id="rId8"/>
    <p:sldId id="260" r:id="rId9"/>
    <p:sldId id="261" r:id="rId10"/>
    <p:sldId id="279" r:id="rId11"/>
    <p:sldId id="280" r:id="rId12"/>
    <p:sldId id="262" r:id="rId13"/>
    <p:sldId id="281" r:id="rId14"/>
    <p:sldId id="282" r:id="rId15"/>
    <p:sldId id="263" r:id="rId16"/>
    <p:sldId id="264" r:id="rId17"/>
    <p:sldId id="265" r:id="rId18"/>
    <p:sldId id="266" r:id="rId19"/>
    <p:sldId id="267" r:id="rId20"/>
    <p:sldId id="268" r:id="rId21"/>
    <p:sldId id="287" r:id="rId22"/>
    <p:sldId id="269" r:id="rId23"/>
    <p:sldId id="270" r:id="rId24"/>
    <p:sldId id="271" r:id="rId25"/>
    <p:sldId id="283" r:id="rId26"/>
    <p:sldId id="272" r:id="rId27"/>
    <p:sldId id="273" r:id="rId28"/>
    <p:sldId id="274" r:id="rId29"/>
    <p:sldId id="275" r:id="rId30"/>
    <p:sldId id="276" r:id="rId31"/>
    <p:sldId id="277" r:id="rId32"/>
    <p:sldId id="27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353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2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3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518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09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43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69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367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2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52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8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15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3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60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73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4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1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6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Bici - O -  Matic</a:t>
            </a:r>
            <a:endParaRPr lang="es-C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 smtClean="0"/>
              <a:t>Herramienta – Sistema - Venta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Diagrama BPMN de Procesos (Sccycles)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C:\Users\ALEJANDROIGNACIO\Desktop\Diagramas BPMN\BPMN Interacción con clientes despues del Proyecto 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24137"/>
            <a:ext cx="10018713" cy="316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Diagrama BPMN de Procesos (Sccycles)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C:\Users\ALEJANDROIGNACIO\Desktop\Diagramas BPMN\BPMN Interacción con clientes despues del Proyecto 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57475"/>
            <a:ext cx="10018714" cy="361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0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Objetivos General Estratégico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>
            <a:normAutofit lnSpcReduction="10000"/>
          </a:bodyPr>
          <a:lstStyle/>
          <a:p>
            <a:r>
              <a:rPr lang="es-CL" dirty="0"/>
              <a:t>Lograr identificar la problemática general que afecta al negocio y sus procesos claves</a:t>
            </a:r>
            <a:r>
              <a:rPr lang="es-CL" dirty="0" smtClean="0"/>
              <a:t>.</a:t>
            </a:r>
          </a:p>
          <a:p>
            <a:r>
              <a:rPr lang="es-CL" dirty="0"/>
              <a:t>Mejorar procesos internos como venta y administración de </a:t>
            </a:r>
            <a:r>
              <a:rPr lang="es-CL" dirty="0" smtClean="0"/>
              <a:t>local</a:t>
            </a:r>
            <a:endParaRPr lang="es-CL" dirty="0"/>
          </a:p>
          <a:p>
            <a:r>
              <a:rPr lang="es-CL" dirty="0"/>
              <a:t>Poder capacitar al personal e instruir buenas practicas en el orden de la información</a:t>
            </a:r>
            <a:r>
              <a:rPr lang="es-CL" dirty="0" smtClean="0"/>
              <a:t>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3076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6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del </a:t>
            </a:r>
            <a:r>
              <a:rPr lang="es-ES" dirty="0"/>
              <a:t>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/>
          <a:lstStyle/>
          <a:p>
            <a:r>
              <a:rPr lang="es-CL" dirty="0" smtClean="0"/>
              <a:t>Desarrollar un sistema web completo para publicidad, administración de local y gestión de pedidos (armados) basado en php, html5, boostrap, css3, Ajax y jquery.</a:t>
            </a:r>
            <a:endParaRPr lang="es-CL" dirty="0"/>
          </a:p>
        </p:txBody>
      </p:sp>
      <p:pic>
        <p:nvPicPr>
          <p:cNvPr id="4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Objetivos </a:t>
            </a:r>
            <a:r>
              <a:rPr lang="es-ES" dirty="0"/>
              <a:t>específicos del 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>
            <a:normAutofit fontScale="92500" lnSpcReduction="20000"/>
          </a:bodyPr>
          <a:lstStyle/>
          <a:p>
            <a:r>
              <a:rPr lang="es-CL" dirty="0" smtClean="0"/>
              <a:t>Implementar una pagina web donde se muestren los productos disponibles en el local.</a:t>
            </a:r>
          </a:p>
          <a:p>
            <a:r>
              <a:rPr lang="es-CL" dirty="0" smtClean="0"/>
              <a:t>Crear sistema de administración donde se gestione todo lo relacionado el negocio (pagina, productos, pedidos y reportaría).</a:t>
            </a:r>
          </a:p>
          <a:p>
            <a:r>
              <a:rPr lang="es-CL" dirty="0" smtClean="0"/>
              <a:t>Desarrollar una herramienta web donde se puedan generar de forma mas fácil y eficiente los pedidos de bicicletas especializadas.</a:t>
            </a:r>
            <a:endParaRPr lang="es-CL" dirty="0"/>
          </a:p>
        </p:txBody>
      </p:sp>
      <p:pic>
        <p:nvPicPr>
          <p:cNvPr id="4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9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Alcances de 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735115" y="2438398"/>
            <a:ext cx="2546777" cy="3124201"/>
          </a:xfrm>
        </p:spPr>
        <p:txBody>
          <a:bodyPr>
            <a:normAutofit fontScale="70000" lnSpcReduction="20000"/>
          </a:bodyPr>
          <a:lstStyle/>
          <a:p>
            <a:r>
              <a:rPr lang="es-CL" dirty="0" smtClean="0"/>
              <a:t>Que NO hace?</a:t>
            </a:r>
          </a:p>
          <a:p>
            <a:r>
              <a:rPr lang="es-CL" b="1" dirty="0"/>
              <a:t>El sistema no generara boletas.</a:t>
            </a:r>
          </a:p>
          <a:p>
            <a:r>
              <a:rPr lang="es-CL" b="1" dirty="0"/>
              <a:t>El sistema no elimina datos, solo deshabilita.</a:t>
            </a:r>
          </a:p>
          <a:p>
            <a:r>
              <a:rPr lang="es-CL" b="1" dirty="0"/>
              <a:t>La herramienta web no será responsiva</a:t>
            </a:r>
            <a:r>
              <a:rPr lang="es-CL" b="1" dirty="0" smtClean="0"/>
              <a:t>.</a:t>
            </a:r>
          </a:p>
          <a:p>
            <a:r>
              <a:rPr lang="es-CL" b="1" dirty="0" smtClean="0"/>
              <a:t>No hará ventas online.</a:t>
            </a:r>
            <a:endParaRPr lang="es-CL" b="1" dirty="0"/>
          </a:p>
          <a:p>
            <a:pPr lvl="1"/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4098" name="Picture 2" descr="http://www.embarcados.net/consultoria-franquicias/wp-content/uploads/2014/07/lib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263" y="2902357"/>
            <a:ext cx="3073677" cy="21962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1484311" y="2438399"/>
            <a:ext cx="2546777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 smtClean="0"/>
              <a:t>Que hace?</a:t>
            </a:r>
          </a:p>
          <a:p>
            <a:pPr lvl="0"/>
            <a:r>
              <a:rPr lang="es-CL" b="1" dirty="0"/>
              <a:t>Control de usuarios.</a:t>
            </a:r>
            <a:endParaRPr lang="es-CL" dirty="0"/>
          </a:p>
          <a:p>
            <a:pPr lvl="0"/>
            <a:r>
              <a:rPr lang="es-MX" b="1" dirty="0"/>
              <a:t>El sistema debe ser capaz de administrar 1 o más sucursales.</a:t>
            </a:r>
            <a:endParaRPr lang="es-CL" dirty="0"/>
          </a:p>
          <a:p>
            <a:pPr lvl="0"/>
            <a:r>
              <a:rPr lang="es-MX" b="1" dirty="0"/>
              <a:t>El  sitio web brindara información de la tienda y será el link entre este y la herramienta</a:t>
            </a:r>
            <a:r>
              <a:rPr lang="es-MX" b="1" dirty="0" smtClean="0"/>
              <a:t>.</a:t>
            </a:r>
          </a:p>
          <a:p>
            <a:pPr lvl="0"/>
            <a:r>
              <a:rPr lang="es-MX" b="1" dirty="0" smtClean="0"/>
              <a:t>Generara Reportes.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9914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Estado del arte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1298607"/>
              </p:ext>
            </p:extLst>
          </p:nvPr>
        </p:nvGraphicFramePr>
        <p:xfrm>
          <a:off x="1484313" y="2667000"/>
          <a:ext cx="1001871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4678"/>
                <a:gridCol w="2504678"/>
                <a:gridCol w="2504678"/>
                <a:gridCol w="2504678"/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 - 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Bici -</a:t>
                      </a:r>
                      <a:r>
                        <a:rPr lang="es-CL" baseline="0" dirty="0" smtClean="0"/>
                        <a:t> o  - Matic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Mifixie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Moma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Calcula</a:t>
                      </a:r>
                      <a:r>
                        <a:rPr lang="es-CL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peso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Personalización de colores 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Personalización de componentes/accesorios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Adaptabilidad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0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Técnica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Picture 8" descr="http://1.bp.blogspot.com/-YJQXDC3CM5s/Un8lEJ11exI/AAAAAAAAAs4/ALYWTrtKwfc/s1600/aprender-ph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214" y="2132680"/>
            <a:ext cx="3732684" cy="201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geteverything.org/wp-content/uploads/2013/08/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81" y="2438399"/>
            <a:ext cx="3818324" cy="23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upload.wikimedia.org/wikipedia/en/thumb/7/72/JQuery_UI_Logo.svg/559px-JQuery_UI_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516" y="5215193"/>
            <a:ext cx="3376571" cy="8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s://evbdn.eventbrite.com/s3-s3/eventlogos/12632461/screenshot20140131at3.32.00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624" y="4924810"/>
            <a:ext cx="1602781" cy="1384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16" descr="http://es.8elite.com/files/2012/09/JQuery_logo_color_onwhite-300x7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704" y="3917356"/>
            <a:ext cx="2857500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9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Operativa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4427093" cy="3124201"/>
          </a:xfrm>
        </p:spPr>
        <p:txBody>
          <a:bodyPr/>
          <a:lstStyle/>
          <a:p>
            <a:r>
              <a:rPr lang="es-CL" dirty="0" smtClean="0"/>
              <a:t>Administración de productos dentro del mismo local</a:t>
            </a:r>
          </a:p>
          <a:p>
            <a:r>
              <a:rPr lang="es-CL" dirty="0" smtClean="0"/>
              <a:t>Conocimientos básicos computación (nivel usuario)</a:t>
            </a:r>
          </a:p>
          <a:p>
            <a:r>
              <a:rPr lang="es-CL" dirty="0" smtClean="0"/>
              <a:t>Capacitaciones.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7" y="2666999"/>
            <a:ext cx="4364506" cy="3273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560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Legal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ley 17.336 también conocida como la ley de propiedad intelectual o derechos de autor.</a:t>
            </a:r>
          </a:p>
          <a:p>
            <a:r>
              <a:rPr lang="es-CL" dirty="0"/>
              <a:t>Ley 19.628 o “PROTECCION DE DATOS DE CARACTER </a:t>
            </a:r>
            <a:r>
              <a:rPr lang="es-CL" dirty="0" smtClean="0"/>
              <a:t>PERSONAL”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1026" name="Picture 2" descr="http://cdn3.computerhoy.com/sites/computerhoy.com/files/editores/user-11130/ley_propiedad_intelectual_como_me_afecta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47" y="2226011"/>
            <a:ext cx="2471715" cy="11720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ula.abenzoar.com/pluginfile.php/402/course/overviewfiles/proteccion-de-dato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87" y="5026852"/>
            <a:ext cx="1742554" cy="152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28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Integrantes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Michel Adasme (Zenta)</a:t>
            </a:r>
          </a:p>
          <a:p>
            <a:r>
              <a:rPr lang="es-CL" dirty="0" smtClean="0"/>
              <a:t>Alejandro Llanos (Lexicom)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Económica (flujo de caja)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36710" y="4465550"/>
            <a:ext cx="3632092" cy="1103774"/>
          </a:xfrm>
        </p:spPr>
        <p:txBody>
          <a:bodyPr/>
          <a:lstStyle/>
          <a:p>
            <a:r>
              <a:rPr lang="es-CL" dirty="0" smtClean="0"/>
              <a:t>Caso con 4 clientes.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1636710" y="2819400"/>
            <a:ext cx="3964796" cy="1340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cap="none">
                <a:effectLst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cap="none">
                <a:effectLst/>
              </a:defRPr>
            </a:lvl2pPr>
            <a:lvl3pPr marL="12001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cap="none">
                <a:effectLst/>
              </a:defRPr>
            </a:lvl3pPr>
            <a:lvl4pPr marL="15430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cap="none">
                <a:effectLst/>
              </a:defRPr>
            </a:lvl4pPr>
            <a:lvl5pPr marL="20002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5pPr>
            <a:lvl6pPr marL="25146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6pPr>
            <a:lvl7pPr marL="29718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7pPr>
            <a:lvl8pPr marL="34290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8pPr>
            <a:lvl9pPr marL="38862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9pPr>
          </a:lstStyle>
          <a:p>
            <a:r>
              <a:rPr lang="es-CL" dirty="0"/>
              <a:t>Caso con solo un cliente</a:t>
            </a:r>
          </a:p>
          <a:p>
            <a:endParaRPr lang="es-CL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506" y="2797233"/>
            <a:ext cx="6151728" cy="66442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506" y="4465550"/>
            <a:ext cx="6094699" cy="72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1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Factibilidad Económica (flujo de caja)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4633155" cy="3124201"/>
          </a:xfrm>
        </p:spPr>
        <p:txBody>
          <a:bodyPr/>
          <a:lstStyle/>
          <a:p>
            <a:r>
              <a:rPr lang="es-CL" dirty="0" smtClean="0"/>
              <a:t>Licencia </a:t>
            </a:r>
          </a:p>
          <a:p>
            <a:r>
              <a:rPr lang="es-CL" dirty="0" smtClean="0"/>
              <a:t>Hosting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138" y="2396380"/>
            <a:ext cx="4865188" cy="356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1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Financiera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1" y="2666999"/>
            <a:ext cx="3641482" cy="3124201"/>
          </a:xfrm>
        </p:spPr>
        <p:txBody>
          <a:bodyPr/>
          <a:lstStyle/>
          <a:p>
            <a:r>
              <a:rPr lang="es-CL" dirty="0" smtClean="0"/>
              <a:t>Reembolso de Dinero por parte de clientes </a:t>
            </a:r>
            <a:r>
              <a:rPr lang="es-CL" dirty="0" smtClean="0"/>
              <a:t>es efectiva al poco tiempo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4098" name="Picture 2" descr="http://www.fezaexport.com.mx/wp-content/uploads/2013/10/trato-hech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24" y="2438399"/>
            <a:ext cx="48768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75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Análisis de Riesgo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10" y="3276650"/>
            <a:ext cx="11207594" cy="19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2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 de Requerimientos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CL" b="1" dirty="0"/>
              <a:t>Funcionales:</a:t>
            </a:r>
          </a:p>
          <a:p>
            <a:pPr lvl="0"/>
            <a:r>
              <a:rPr lang="es-MX" dirty="0"/>
              <a:t>El sistema generara un presupuesto a partir de las selecciones del cliente.</a:t>
            </a:r>
            <a:endParaRPr lang="es-CL" dirty="0"/>
          </a:p>
          <a:p>
            <a:pPr lvl="0"/>
            <a:r>
              <a:rPr lang="es-MX" dirty="0"/>
              <a:t>El sistema creara ficha de pedido.</a:t>
            </a:r>
            <a:endParaRPr lang="es-CL" dirty="0"/>
          </a:p>
          <a:p>
            <a:pPr lvl="0"/>
            <a:r>
              <a:rPr lang="es-MX" dirty="0"/>
              <a:t>El sistema manejara control de inventario.</a:t>
            </a:r>
            <a:endParaRPr lang="es-CL" dirty="0"/>
          </a:p>
          <a:p>
            <a:pPr lvl="0"/>
            <a:r>
              <a:rPr lang="es-MX" dirty="0"/>
              <a:t>El sistema contara con varios niveles de usuario.</a:t>
            </a:r>
            <a:endParaRPr lang="es-CL" dirty="0"/>
          </a:p>
          <a:p>
            <a:pPr lvl="0"/>
            <a:r>
              <a:rPr lang="es-MX" dirty="0"/>
              <a:t>El  sitio web brindara información de la tienda y será el link entre este y la herramienta.</a:t>
            </a:r>
            <a:endParaRPr lang="es-CL" dirty="0"/>
          </a:p>
          <a:p>
            <a:pPr lvl="0"/>
            <a:r>
              <a:rPr lang="es-MX" dirty="0"/>
              <a:t>El usuario debería poder compartir sus "creaciones" en redes sociales.</a:t>
            </a:r>
            <a:endParaRPr lang="es-CL" dirty="0"/>
          </a:p>
          <a:p>
            <a:pPr lvl="0"/>
            <a:r>
              <a:rPr lang="es-MX" dirty="0"/>
              <a:t>Todo usuario para poder concretar un pedido deberá estar registrado/logueado en la herramienta.</a:t>
            </a:r>
            <a:endParaRPr lang="es-CL" dirty="0"/>
          </a:p>
          <a:p>
            <a:pPr lvl="0"/>
            <a:r>
              <a:rPr lang="es-MX" dirty="0"/>
              <a:t>El sistema debe ser capaz de administrar 1 o más sucursales.</a:t>
            </a:r>
            <a:endParaRPr lang="es-CL" dirty="0"/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8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de Requerimientos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CL" b="1" dirty="0"/>
              <a:t>NO Funcionales:</a:t>
            </a:r>
          </a:p>
          <a:p>
            <a:pPr lvl="0"/>
            <a:r>
              <a:rPr lang="es-CL" dirty="0"/>
              <a:t>El sistema deberá ser capaz de manejar un alto nuero de productos y accesorios de bicicletas.</a:t>
            </a:r>
          </a:p>
          <a:p>
            <a:pPr lvl="0"/>
            <a:r>
              <a:rPr lang="es-CL" dirty="0"/>
              <a:t>La interfaz del sistema será compatible con tecnologías touch.</a:t>
            </a:r>
          </a:p>
          <a:p>
            <a:pPr lvl="0"/>
            <a:r>
              <a:rPr lang="es-CL" dirty="0"/>
              <a:t>El lenguaje de programación será PHP y Jquery.</a:t>
            </a:r>
          </a:p>
          <a:p>
            <a:pPr lvl="0"/>
            <a:r>
              <a:rPr lang="es-CL" dirty="0"/>
              <a:t>La base de Datos será misal.</a:t>
            </a:r>
          </a:p>
          <a:p>
            <a:pPr lvl="0"/>
            <a:r>
              <a:rPr lang="es-CL" dirty="0"/>
              <a:t>El sistema será escalable.</a:t>
            </a:r>
          </a:p>
          <a:p>
            <a:pPr lvl="0"/>
            <a:r>
              <a:rPr lang="es-CL" dirty="0"/>
              <a:t>El sistema será a la medida del cliente.</a:t>
            </a:r>
          </a:p>
          <a:p>
            <a:pPr lvl="0"/>
            <a:r>
              <a:rPr lang="es-CL" dirty="0"/>
              <a:t>El sistema deberá contar con las medidas de seguridad necesarias.</a:t>
            </a:r>
          </a:p>
          <a:p>
            <a:pPr lvl="0"/>
            <a:r>
              <a:rPr lang="es-CL" dirty="0"/>
              <a:t>El sistema deberá tener un GUI correspondiente al empresa (colores).</a:t>
            </a:r>
          </a:p>
          <a:p>
            <a:pPr lvl="0"/>
            <a:r>
              <a:rPr lang="es-CL" dirty="0"/>
              <a:t>La GUI será sencilla y amigable para el usuario.</a:t>
            </a:r>
          </a:p>
          <a:p>
            <a:r>
              <a:rPr lang="es-CL" dirty="0"/>
              <a:t>El servidor deberá ser VPS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Metodología de 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 descr="http://osc.co.cr/wp-content/uploads/2011/06/incremental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66999"/>
            <a:ext cx="10018713" cy="3772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21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Equipo - Organigrama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5" name="Conector recto 3"/>
          <p:cNvSpPr/>
          <p:nvPr/>
        </p:nvSpPr>
        <p:spPr>
          <a:xfrm>
            <a:off x="6190211" y="3096259"/>
            <a:ext cx="2482215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2482595" y="45720"/>
                </a:lnTo>
                <a:lnTo>
                  <a:pt x="2482595" y="10606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6" name="Conector recto 4"/>
          <p:cNvSpPr/>
          <p:nvPr/>
        </p:nvSpPr>
        <p:spPr>
          <a:xfrm>
            <a:off x="6190211" y="3141979"/>
            <a:ext cx="2245360" cy="8267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3508"/>
                </a:lnTo>
                <a:lnTo>
                  <a:pt x="2245688" y="763508"/>
                </a:lnTo>
                <a:lnTo>
                  <a:pt x="2245688" y="82708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7" name="Conector recto 5"/>
          <p:cNvSpPr/>
          <p:nvPr/>
        </p:nvSpPr>
        <p:spPr>
          <a:xfrm>
            <a:off x="6190211" y="3141979"/>
            <a:ext cx="1646555" cy="167513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1693"/>
                </a:lnTo>
                <a:lnTo>
                  <a:pt x="1646991" y="1611693"/>
                </a:lnTo>
                <a:lnTo>
                  <a:pt x="1646991" y="1675267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8" name="Conector recto 6"/>
          <p:cNvSpPr/>
          <p:nvPr/>
        </p:nvSpPr>
        <p:spPr>
          <a:xfrm>
            <a:off x="5630141" y="3141979"/>
            <a:ext cx="969645" cy="16821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51908" y="0"/>
                </a:moveTo>
                <a:lnTo>
                  <a:pt x="551908" y="1618968"/>
                </a:lnTo>
                <a:lnTo>
                  <a:pt x="0" y="1618968"/>
                </a:lnTo>
                <a:lnTo>
                  <a:pt x="0" y="168254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9" name="Conector recto 7"/>
          <p:cNvSpPr/>
          <p:nvPr/>
        </p:nvSpPr>
        <p:spPr>
          <a:xfrm>
            <a:off x="4692246" y="3141979"/>
            <a:ext cx="1497330" cy="8286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97934" y="0"/>
                </a:moveTo>
                <a:lnTo>
                  <a:pt x="1497934" y="765516"/>
                </a:lnTo>
                <a:lnTo>
                  <a:pt x="0" y="765516"/>
                </a:lnTo>
                <a:lnTo>
                  <a:pt x="0" y="82909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10" name="Conector recto 8"/>
          <p:cNvSpPr/>
          <p:nvPr/>
        </p:nvSpPr>
        <p:spPr>
          <a:xfrm>
            <a:off x="3974696" y="3096259"/>
            <a:ext cx="2214880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15119" y="45720"/>
                </a:moveTo>
                <a:lnTo>
                  <a:pt x="0" y="45720"/>
                </a:lnTo>
                <a:lnTo>
                  <a:pt x="0" y="63668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grpSp>
        <p:nvGrpSpPr>
          <p:cNvPr id="11" name="Grupo 10"/>
          <p:cNvGrpSpPr/>
          <p:nvPr/>
        </p:nvGrpSpPr>
        <p:grpSpPr>
          <a:xfrm>
            <a:off x="5456151" y="2666999"/>
            <a:ext cx="1480820" cy="481965"/>
            <a:chOff x="2578429" y="0"/>
            <a:chExt cx="1481241" cy="482487"/>
          </a:xfrm>
        </p:grpSpPr>
        <p:sp>
          <p:nvSpPr>
            <p:cNvPr id="12" name="Rectángulo 11"/>
            <p:cNvSpPr/>
            <p:nvPr/>
          </p:nvSpPr>
          <p:spPr>
            <a:xfrm>
              <a:off x="2578429" y="0"/>
              <a:ext cx="146762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2592048" y="7311"/>
              <a:ext cx="146762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Jefe de proyecto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976216" y="2946399"/>
            <a:ext cx="850265" cy="195580"/>
            <a:chOff x="3098461" y="279485"/>
            <a:chExt cx="585434" cy="158392"/>
          </a:xfrm>
        </p:grpSpPr>
        <p:sp>
          <p:nvSpPr>
            <p:cNvPr id="15" name="Rectángulo 14"/>
            <p:cNvSpPr/>
            <p:nvPr/>
          </p:nvSpPr>
          <p:spPr>
            <a:xfrm>
              <a:off x="3098461" y="279485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3098461" y="279485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3175" rIns="12700" bIns="3175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2878051" y="3172459"/>
            <a:ext cx="1403985" cy="474980"/>
            <a:chOff x="0" y="505499"/>
            <a:chExt cx="1404164" cy="475176"/>
          </a:xfrm>
        </p:grpSpPr>
        <p:sp>
          <p:nvSpPr>
            <p:cNvPr id="18" name="Rectángulo 17"/>
            <p:cNvSpPr/>
            <p:nvPr/>
          </p:nvSpPr>
          <p:spPr>
            <a:xfrm>
              <a:off x="0" y="505499"/>
              <a:ext cx="1404164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0" y="505499"/>
              <a:ext cx="1404164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Calidad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3556866" y="3968749"/>
            <a:ext cx="1306195" cy="474980"/>
            <a:chOff x="678862" y="1302258"/>
            <a:chExt cx="973942" cy="475176"/>
          </a:xfrm>
        </p:grpSpPr>
        <p:sp>
          <p:nvSpPr>
            <p:cNvPr id="21" name="Rectángulo 20"/>
            <p:cNvSpPr/>
            <p:nvPr/>
          </p:nvSpPr>
          <p:spPr>
            <a:xfrm>
              <a:off x="678862" y="1302258"/>
              <a:ext cx="97394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678862" y="1302258"/>
              <a:ext cx="97394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295"/>
                </a:spcAft>
              </a:pPr>
              <a:r>
                <a:rPr lang="es-CL" sz="7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Analista Funcional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4011526" y="4305299"/>
            <a:ext cx="981710" cy="234315"/>
            <a:chOff x="1133582" y="1638598"/>
            <a:chExt cx="981826" cy="234746"/>
          </a:xfrm>
        </p:grpSpPr>
        <p:sp>
          <p:nvSpPr>
            <p:cNvPr id="24" name="Rectángulo 23"/>
            <p:cNvSpPr/>
            <p:nvPr/>
          </p:nvSpPr>
          <p:spPr>
            <a:xfrm>
              <a:off x="1133582" y="1638599"/>
              <a:ext cx="981826" cy="23474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1133582" y="1638598"/>
              <a:ext cx="981826" cy="2347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3326996" y="3507104"/>
            <a:ext cx="1024890" cy="307975"/>
            <a:chOff x="449557" y="840182"/>
            <a:chExt cx="1025408" cy="308483"/>
          </a:xfrm>
        </p:grpSpPr>
        <p:sp>
          <p:nvSpPr>
            <p:cNvPr id="27" name="Rectángulo 26"/>
            <p:cNvSpPr/>
            <p:nvPr/>
          </p:nvSpPr>
          <p:spPr>
            <a:xfrm>
              <a:off x="449557" y="840182"/>
              <a:ext cx="1025408" cy="308483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449557" y="840182"/>
              <a:ext cx="1025408" cy="3084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4506826" y="4847589"/>
            <a:ext cx="1344295" cy="474980"/>
            <a:chOff x="1629125" y="2181169"/>
            <a:chExt cx="650482" cy="475176"/>
          </a:xfrm>
        </p:grpSpPr>
        <p:sp>
          <p:nvSpPr>
            <p:cNvPr id="30" name="Rectángulo 29"/>
            <p:cNvSpPr/>
            <p:nvPr/>
          </p:nvSpPr>
          <p:spPr>
            <a:xfrm>
              <a:off x="1629125" y="2181169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629125" y="2181169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295"/>
                </a:spcAft>
              </a:pPr>
              <a:r>
                <a:rPr lang="es-CL" sz="7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 Base de Datos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4747491" y="5237479"/>
            <a:ext cx="1163955" cy="247015"/>
            <a:chOff x="1870004" y="2570911"/>
            <a:chExt cx="912488" cy="261270"/>
          </a:xfrm>
        </p:grpSpPr>
        <p:sp>
          <p:nvSpPr>
            <p:cNvPr id="33" name="Rectángulo 32"/>
            <p:cNvSpPr/>
            <p:nvPr/>
          </p:nvSpPr>
          <p:spPr>
            <a:xfrm>
              <a:off x="1870005" y="2570911"/>
              <a:ext cx="912487" cy="26127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1870004" y="2570911"/>
              <a:ext cx="912488" cy="26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511646" y="4817109"/>
            <a:ext cx="1452245" cy="474980"/>
            <a:chOff x="4633990" y="2150444"/>
            <a:chExt cx="650482" cy="475176"/>
          </a:xfrm>
        </p:grpSpPr>
        <p:sp>
          <p:nvSpPr>
            <p:cNvPr id="36" name="Rectángulo 35"/>
            <p:cNvSpPr/>
            <p:nvPr/>
          </p:nvSpPr>
          <p:spPr>
            <a:xfrm>
              <a:off x="4633990" y="2150444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4633990" y="2150444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Documentador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901536" y="5152389"/>
            <a:ext cx="953770" cy="250825"/>
            <a:chOff x="5023823" y="2485719"/>
            <a:chExt cx="585434" cy="158392"/>
          </a:xfrm>
        </p:grpSpPr>
        <p:sp>
          <p:nvSpPr>
            <p:cNvPr id="39" name="Rectángulo 38"/>
            <p:cNvSpPr/>
            <p:nvPr/>
          </p:nvSpPr>
          <p:spPr>
            <a:xfrm>
              <a:off x="5023823" y="2485719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5023823" y="2485719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8110451" y="3968749"/>
            <a:ext cx="1372870" cy="474980"/>
            <a:chOff x="5232688" y="1302258"/>
            <a:chExt cx="650482" cy="475176"/>
          </a:xfrm>
        </p:grpSpPr>
        <p:sp>
          <p:nvSpPr>
            <p:cNvPr id="42" name="Rectángulo 41"/>
            <p:cNvSpPr/>
            <p:nvPr/>
          </p:nvSpPr>
          <p:spPr>
            <a:xfrm>
              <a:off x="5232688" y="1302258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232688" y="1302258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8482561" y="4280534"/>
            <a:ext cx="898525" cy="210185"/>
            <a:chOff x="5604870" y="1613823"/>
            <a:chExt cx="585434" cy="158392"/>
          </a:xfrm>
        </p:grpSpPr>
        <p:sp>
          <p:nvSpPr>
            <p:cNvPr id="45" name="Rectángulo 44"/>
            <p:cNvSpPr/>
            <p:nvPr/>
          </p:nvSpPr>
          <p:spPr>
            <a:xfrm>
              <a:off x="5604870" y="1613823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5604870" y="1613823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7902806" y="3197859"/>
            <a:ext cx="1359535" cy="488315"/>
            <a:chOff x="5465005" y="522182"/>
            <a:chExt cx="655071" cy="488511"/>
          </a:xfrm>
        </p:grpSpPr>
        <p:sp>
          <p:nvSpPr>
            <p:cNvPr id="48" name="Rectángulo 47"/>
            <p:cNvSpPr/>
            <p:nvPr/>
          </p:nvSpPr>
          <p:spPr>
            <a:xfrm>
              <a:off x="5469594" y="535517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5465005" y="522182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 asistente 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8391121" y="3526789"/>
            <a:ext cx="938530" cy="245745"/>
            <a:chOff x="5808807" y="867584"/>
            <a:chExt cx="600205" cy="163831"/>
          </a:xfrm>
        </p:grpSpPr>
        <p:sp>
          <p:nvSpPr>
            <p:cNvPr id="51" name="Rectángulo 50"/>
            <p:cNvSpPr/>
            <p:nvPr/>
          </p:nvSpPr>
          <p:spPr>
            <a:xfrm>
              <a:off x="5823578" y="867584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5808807" y="873023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4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Gantt - EDT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4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Diagrama de Arquitectura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 descr="C:\Users\ALEJANDROIGNACIO\Desktop\diagrama arquitectura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107" y="2438399"/>
            <a:ext cx="7936053" cy="4245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29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Resumen de 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El Proyecto consta de 3 hitos / módulos importantes, estos </a:t>
            </a:r>
            <a:r>
              <a:rPr lang="es-CL" dirty="0" smtClean="0"/>
              <a:t>son:</a:t>
            </a:r>
          </a:p>
          <a:p>
            <a:pPr lvl="1"/>
            <a:r>
              <a:rPr lang="es-CL" dirty="0" smtClean="0"/>
              <a:t>Sistema de Ventas y Administración.</a:t>
            </a:r>
          </a:p>
          <a:p>
            <a:pPr lvl="1"/>
            <a:r>
              <a:rPr lang="es-CL" dirty="0" smtClean="0"/>
              <a:t>Pagina web.</a:t>
            </a:r>
          </a:p>
          <a:p>
            <a:pPr lvl="1"/>
            <a:r>
              <a:rPr lang="es-CL" dirty="0" smtClean="0"/>
              <a:t>Herramienta Online.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1026" name="Picture 2" descr="https://encrypted-tbn0.gstatic.com/images?q=tbn:ANd9GcQdzT9u8UWUdWkFfy2anJdNXVlQI0TJ1RYjwfspuZ7neB7zDWE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722" y="3842731"/>
            <a:ext cx="3692301" cy="24636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89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Casos de Uso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6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Modelo de Base de Datos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281" y="1985320"/>
            <a:ext cx="7804770" cy="477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4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Demostración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2958901" cy="3124201"/>
          </a:xfrm>
        </p:spPr>
        <p:txBody>
          <a:bodyPr/>
          <a:lstStyle/>
          <a:p>
            <a:r>
              <a:rPr lang="es-CL" dirty="0" smtClean="0"/>
              <a:t>Sistema de Ventas y Administración.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70" y="2666999"/>
            <a:ext cx="5676965" cy="32155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Pagina Web.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93" y="2438398"/>
            <a:ext cx="6428174" cy="3614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Herramienta Web.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31340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Sccycles</a:t>
            </a:r>
            <a:endParaRPr lang="es-CL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14" y="2048814"/>
            <a:ext cx="4165600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30" y="2438399"/>
            <a:ext cx="4669546" cy="128321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13" y="3823952"/>
            <a:ext cx="3597499" cy="26981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460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Solución Planteada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97" y="2052033"/>
            <a:ext cx="3159616" cy="236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s://www.lds.org/bc/content/ldsorg/topics/book-of-mormon-dna/BottleneckMain_sp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527" y="3057523"/>
            <a:ext cx="571500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3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Diagrama BPMN de Procesos (Sccycles)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 descr="C:\Users\ALEJANDROIGNACIO\Desktop\asdasdadadadfagrgaer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438399"/>
            <a:ext cx="10018713" cy="4219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60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773</TotalTime>
  <Words>684</Words>
  <Application>Microsoft Office PowerPoint</Application>
  <PresentationFormat>Panorámica</PresentationFormat>
  <Paragraphs>123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Calibri</vt:lpstr>
      <vt:lpstr>Corbel</vt:lpstr>
      <vt:lpstr>Times New Roman</vt:lpstr>
      <vt:lpstr>Parallax</vt:lpstr>
      <vt:lpstr>Bici - O -  Matic</vt:lpstr>
      <vt:lpstr>Integrantes</vt:lpstr>
      <vt:lpstr>Resumen de Proyecto</vt:lpstr>
      <vt:lpstr>Resumen de Proyecto</vt:lpstr>
      <vt:lpstr>Resumen de Proyecto</vt:lpstr>
      <vt:lpstr>Resumen de Proyecto</vt:lpstr>
      <vt:lpstr>Sccycles</vt:lpstr>
      <vt:lpstr>Solución Planteada</vt:lpstr>
      <vt:lpstr>Diagrama BPMN de Procesos (Sccycles)</vt:lpstr>
      <vt:lpstr>Diagrama BPMN de Procesos (Sccycles)</vt:lpstr>
      <vt:lpstr>Diagrama BPMN de Procesos (Sccycles)</vt:lpstr>
      <vt:lpstr>Objetivos General Estratégico</vt:lpstr>
      <vt:lpstr>Objetivos del desarrollo</vt:lpstr>
      <vt:lpstr>Objetivos específicos del desarrollo</vt:lpstr>
      <vt:lpstr>Alcances de Proyecto</vt:lpstr>
      <vt:lpstr>Estado del arte</vt:lpstr>
      <vt:lpstr>Factibilidad Técnica</vt:lpstr>
      <vt:lpstr>Factibilidad Operativa</vt:lpstr>
      <vt:lpstr>Factibilidad Legal</vt:lpstr>
      <vt:lpstr>Factibilidad Económica (flujo de caja)</vt:lpstr>
      <vt:lpstr>Factibilidad Económica (flujo de caja)</vt:lpstr>
      <vt:lpstr>Factibilidad Financiera</vt:lpstr>
      <vt:lpstr>Análisis de Riesgo</vt:lpstr>
      <vt:lpstr>Especificación de Requerimientos</vt:lpstr>
      <vt:lpstr>Especificación de Requerimientos</vt:lpstr>
      <vt:lpstr>Metodología de Desarrollo</vt:lpstr>
      <vt:lpstr>Equipo - Organigrama</vt:lpstr>
      <vt:lpstr>Gantt - EDT</vt:lpstr>
      <vt:lpstr>Diagrama de Arquitectura</vt:lpstr>
      <vt:lpstr>Casos de Uso</vt:lpstr>
      <vt:lpstr>Modelo de Base de Datos</vt:lpstr>
      <vt:lpstr>Demostración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Bici - O -  Matic</dc:title>
  <dc:creator>ALEJANDRO IGNACIO LLANOS FABAR</dc:creator>
  <cp:lastModifiedBy>ALEJANDRO IGNACIO LLANOS FABAR</cp:lastModifiedBy>
  <cp:revision>40</cp:revision>
  <dcterms:created xsi:type="dcterms:W3CDTF">2015-10-24T00:01:17Z</dcterms:created>
  <dcterms:modified xsi:type="dcterms:W3CDTF">2015-10-31T06:11:27Z</dcterms:modified>
</cp:coreProperties>
</file>